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3"/>
  </p:notesMasterIdLst>
  <p:handoutMasterIdLst>
    <p:handoutMasterId r:id="rId34"/>
  </p:handoutMasterIdLst>
  <p:sldIdLst>
    <p:sldId id="308" r:id="rId2"/>
    <p:sldId id="331" r:id="rId3"/>
    <p:sldId id="332" r:id="rId4"/>
    <p:sldId id="354" r:id="rId5"/>
    <p:sldId id="258" r:id="rId6"/>
    <p:sldId id="333" r:id="rId7"/>
    <p:sldId id="257" r:id="rId8"/>
    <p:sldId id="334" r:id="rId9"/>
    <p:sldId id="351" r:id="rId10"/>
    <p:sldId id="352" r:id="rId11"/>
    <p:sldId id="291" r:id="rId12"/>
    <p:sldId id="335" r:id="rId13"/>
    <p:sldId id="336" r:id="rId14"/>
    <p:sldId id="292" r:id="rId15"/>
    <p:sldId id="321" r:id="rId16"/>
    <p:sldId id="310" r:id="rId17"/>
    <p:sldId id="337" r:id="rId18"/>
    <p:sldId id="338" r:id="rId19"/>
    <p:sldId id="318" r:id="rId20"/>
    <p:sldId id="300" r:id="rId21"/>
    <p:sldId id="319" r:id="rId22"/>
    <p:sldId id="356" r:id="rId23"/>
    <p:sldId id="320" r:id="rId24"/>
    <p:sldId id="322" r:id="rId25"/>
    <p:sldId id="323" r:id="rId26"/>
    <p:sldId id="330" r:id="rId27"/>
    <p:sldId id="301" r:id="rId28"/>
    <p:sldId id="302" r:id="rId29"/>
    <p:sldId id="341" r:id="rId30"/>
    <p:sldId id="348" r:id="rId31"/>
    <p:sldId id="355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000099"/>
    <a:srgbClr val="660066"/>
    <a:srgbClr val="99CCFF"/>
    <a:srgbClr val="313267"/>
    <a:srgbClr val="2B315F"/>
    <a:srgbClr val="2B2672"/>
    <a:srgbClr val="1F0F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729" autoAdjust="0"/>
  </p:normalViewPr>
  <p:slideViewPr>
    <p:cSldViewPr>
      <p:cViewPr varScale="1">
        <p:scale>
          <a:sx n="70" d="100"/>
          <a:sy n="70" d="100"/>
        </p:scale>
        <p:origin x="-11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E9FE1-1DC2-4FB3-AE3D-888B1C76C604}" type="doc">
      <dgm:prSet loTypeId="urn:microsoft.com/office/officeart/2005/8/layout/chevron2" loCatId="process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0E1F66B8-8007-484C-B602-21A8784614E8}">
      <dgm:prSet/>
      <dgm:spPr/>
      <dgm:t>
        <a:bodyPr/>
        <a:lstStyle/>
        <a:p>
          <a:pPr rtl="0"/>
          <a:r>
            <a:rPr lang="ru-RU" b="1" i="1" dirty="0" smtClean="0"/>
            <a:t>Цель аттестации</a:t>
          </a:r>
          <a:endParaRPr lang="ru-RU" dirty="0"/>
        </a:p>
      </dgm:t>
    </dgm:pt>
    <dgm:pt modelId="{AE1EF736-0CC2-4549-88B2-B18234BB6ACE}" type="sibTrans" cxnId="{0AB83E33-C002-4EF6-93C3-EE2F04767A7E}">
      <dgm:prSet/>
      <dgm:spPr/>
      <dgm:t>
        <a:bodyPr/>
        <a:lstStyle/>
        <a:p>
          <a:endParaRPr lang="ru-RU"/>
        </a:p>
      </dgm:t>
    </dgm:pt>
    <dgm:pt modelId="{E0D24D24-3950-462A-802B-3A79873A01AD}" type="parTrans" cxnId="{0AB83E33-C002-4EF6-93C3-EE2F04767A7E}">
      <dgm:prSet/>
      <dgm:spPr/>
      <dgm:t>
        <a:bodyPr/>
        <a:lstStyle/>
        <a:p>
          <a:endParaRPr lang="ru-RU"/>
        </a:p>
      </dgm:t>
    </dgm:pt>
    <dgm:pt modelId="{32088297-3189-471F-8A69-9189E465E3A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Подтверждение соответствия педагогических работников занимаемым ими должностям на основе оценки их профессиональной деятельности</a:t>
          </a:r>
          <a:endParaRPr lang="ru-RU" dirty="0"/>
        </a:p>
      </dgm:t>
    </dgm:pt>
    <dgm:pt modelId="{68F41060-44BF-40A6-A18F-F3B1E3EBF9E3}" type="parTrans" cxnId="{9B7B13CC-B9D1-44E1-940D-1BA50E47503B}">
      <dgm:prSet/>
      <dgm:spPr/>
      <dgm:t>
        <a:bodyPr/>
        <a:lstStyle/>
        <a:p>
          <a:endParaRPr lang="ru-RU"/>
        </a:p>
      </dgm:t>
    </dgm:pt>
    <dgm:pt modelId="{612CF510-5459-45E2-A030-30C7D09502CE}" type="sibTrans" cxnId="{9B7B13CC-B9D1-44E1-940D-1BA50E47503B}">
      <dgm:prSet/>
      <dgm:spPr/>
      <dgm:t>
        <a:bodyPr/>
        <a:lstStyle/>
        <a:p>
          <a:endParaRPr lang="ru-RU"/>
        </a:p>
      </dgm:t>
    </dgm:pt>
    <dgm:pt modelId="{B3A8FF21-082B-4172-8FB2-3BB930C9360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По  желанию педагогических работников (за исключением педагогических работников из числа профессорско-преподавательского состава) установление квалификационной категории,  присвоение педагогического звания</a:t>
          </a:r>
          <a:endParaRPr lang="ru-RU" dirty="0"/>
        </a:p>
      </dgm:t>
    </dgm:pt>
    <dgm:pt modelId="{ECF807E2-52FD-4998-970F-43B9EB23C0CC}" type="parTrans" cxnId="{E41D30F1-D760-4BE4-9E71-71949A3BAF06}">
      <dgm:prSet/>
      <dgm:spPr/>
      <dgm:t>
        <a:bodyPr/>
        <a:lstStyle/>
        <a:p>
          <a:endParaRPr lang="ru-RU"/>
        </a:p>
      </dgm:t>
    </dgm:pt>
    <dgm:pt modelId="{7E762973-5C9D-4BDF-9652-B7D3B878FC5A}" type="sibTrans" cxnId="{E41D30F1-D760-4BE4-9E71-71949A3BAF06}">
      <dgm:prSet/>
      <dgm:spPr/>
      <dgm:t>
        <a:bodyPr/>
        <a:lstStyle/>
        <a:p>
          <a:endParaRPr lang="ru-RU"/>
        </a:p>
      </dgm:t>
    </dgm:pt>
    <dgm:pt modelId="{90306EA3-302A-4737-A145-39D4083B6577}" type="pres">
      <dgm:prSet presAssocID="{B27E9FE1-1DC2-4FB3-AE3D-888B1C76C6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3350A4-1941-4B51-AD83-48B66441C69C}" type="pres">
      <dgm:prSet presAssocID="{0E1F66B8-8007-484C-B602-21A8784614E8}" presName="composite" presStyleCnt="0"/>
      <dgm:spPr/>
    </dgm:pt>
    <dgm:pt modelId="{BCF74A9C-AB6B-49D8-8E22-0232FEB532E9}" type="pres">
      <dgm:prSet presAssocID="{0E1F66B8-8007-484C-B602-21A8784614E8}" presName="parentText" presStyleLbl="alignNode1" presStyleIdx="0" presStyleCnt="1" custScaleX="71874" custScaleY="476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D4A5D-2193-4390-A4FE-798FF6B46EFA}" type="pres">
      <dgm:prSet presAssocID="{0E1F66B8-8007-484C-B602-21A8784614E8}" presName="descendantText" presStyleLbl="alignAcc1" presStyleIdx="0" presStyleCnt="1" custScaleY="132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B83E33-C002-4EF6-93C3-EE2F04767A7E}" srcId="{B27E9FE1-1DC2-4FB3-AE3D-888B1C76C604}" destId="{0E1F66B8-8007-484C-B602-21A8784614E8}" srcOrd="0" destOrd="0" parTransId="{E0D24D24-3950-462A-802B-3A79873A01AD}" sibTransId="{AE1EF736-0CC2-4549-88B2-B18234BB6ACE}"/>
    <dgm:cxn modelId="{9B7B13CC-B9D1-44E1-940D-1BA50E47503B}" srcId="{0E1F66B8-8007-484C-B602-21A8784614E8}" destId="{32088297-3189-471F-8A69-9189E465E3A7}" srcOrd="0" destOrd="0" parTransId="{68F41060-44BF-40A6-A18F-F3B1E3EBF9E3}" sibTransId="{612CF510-5459-45E2-A030-30C7D09502CE}"/>
    <dgm:cxn modelId="{7B6F905A-1037-4309-8291-DF00FA38164C}" type="presOf" srcId="{0E1F66B8-8007-484C-B602-21A8784614E8}" destId="{BCF74A9C-AB6B-49D8-8E22-0232FEB532E9}" srcOrd="0" destOrd="0" presId="urn:microsoft.com/office/officeart/2005/8/layout/chevron2"/>
    <dgm:cxn modelId="{1BCB4E63-6258-4BF5-811E-94ECA49331DF}" type="presOf" srcId="{B27E9FE1-1DC2-4FB3-AE3D-888B1C76C604}" destId="{90306EA3-302A-4737-A145-39D4083B6577}" srcOrd="0" destOrd="0" presId="urn:microsoft.com/office/officeart/2005/8/layout/chevron2"/>
    <dgm:cxn modelId="{E41D30F1-D760-4BE4-9E71-71949A3BAF06}" srcId="{0E1F66B8-8007-484C-B602-21A8784614E8}" destId="{B3A8FF21-082B-4172-8FB2-3BB930C93605}" srcOrd="1" destOrd="0" parTransId="{ECF807E2-52FD-4998-970F-43B9EB23C0CC}" sibTransId="{7E762973-5C9D-4BDF-9652-B7D3B878FC5A}"/>
    <dgm:cxn modelId="{4D55462F-C280-4292-B56C-8C0084E2F048}" type="presOf" srcId="{32088297-3189-471F-8A69-9189E465E3A7}" destId="{934D4A5D-2193-4390-A4FE-798FF6B46EFA}" srcOrd="0" destOrd="0" presId="urn:microsoft.com/office/officeart/2005/8/layout/chevron2"/>
    <dgm:cxn modelId="{5C6F9F83-69A2-45BE-A816-9B98BBD32E3B}" type="presOf" srcId="{B3A8FF21-082B-4172-8FB2-3BB930C93605}" destId="{934D4A5D-2193-4390-A4FE-798FF6B46EFA}" srcOrd="0" destOrd="1" presId="urn:microsoft.com/office/officeart/2005/8/layout/chevron2"/>
    <dgm:cxn modelId="{DBCB10EC-B993-4E93-A0C3-056D608F8D25}" type="presParOf" srcId="{90306EA3-302A-4737-A145-39D4083B6577}" destId="{143350A4-1941-4B51-AD83-48B66441C69C}" srcOrd="0" destOrd="0" presId="urn:microsoft.com/office/officeart/2005/8/layout/chevron2"/>
    <dgm:cxn modelId="{8EF3E575-33F0-4136-85FD-610E6D4BCC88}" type="presParOf" srcId="{143350A4-1941-4B51-AD83-48B66441C69C}" destId="{BCF74A9C-AB6B-49D8-8E22-0232FEB532E9}" srcOrd="0" destOrd="0" presId="urn:microsoft.com/office/officeart/2005/8/layout/chevron2"/>
    <dgm:cxn modelId="{D057BEB6-BA98-4FF5-A838-9A8441A83926}" type="presParOf" srcId="{143350A4-1941-4B51-AD83-48B66441C69C}" destId="{934D4A5D-2193-4390-A4FE-798FF6B46EF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F74A9C-AB6B-49D8-8E22-0232FEB532E9}">
      <dsp:nvSpPr>
        <dsp:cNvPr id="0" name=""/>
        <dsp:cNvSpPr/>
      </dsp:nvSpPr>
      <dsp:spPr>
        <a:xfrm rot="5400000">
          <a:off x="-183474" y="1006434"/>
          <a:ext cx="2732925" cy="2365977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Цель аттестации</a:t>
          </a:r>
          <a:endParaRPr lang="ru-RU" sz="2200" kern="1200" dirty="0"/>
        </a:p>
      </dsp:txBody>
      <dsp:txXfrm rot="5400000">
        <a:off x="-183474" y="1006434"/>
        <a:ext cx="2732925" cy="2365977"/>
      </dsp:txXfrm>
    </dsp:sp>
    <dsp:sp modelId="{934D4A5D-2193-4390-A4FE-798FF6B46EFA}">
      <dsp:nvSpPr>
        <dsp:cNvPr id="0" name=""/>
        <dsp:cNvSpPr/>
      </dsp:nvSpPr>
      <dsp:spPr>
        <a:xfrm rot="5400000">
          <a:off x="3055214" y="400031"/>
          <a:ext cx="5411011" cy="49377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300" kern="1200" dirty="0" smtClean="0"/>
            <a:t>Подтверждение соответствия педагогических работников занимаемым ими должностям на основе оценки их профессиональной деятельности</a:t>
          </a:r>
          <a:endParaRPr lang="ru-RU" sz="23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300" kern="1200" dirty="0" smtClean="0"/>
            <a:t>По  желанию педагогических работников (за исключением педагогических работников из числа профессорско-преподавательского состава) установление квалификационной категории,  присвоение педагогического звания</a:t>
          </a:r>
          <a:endParaRPr lang="ru-RU" sz="2300" kern="1200" dirty="0"/>
        </a:p>
      </dsp:txBody>
      <dsp:txXfrm rot="5400000">
        <a:off x="3055214" y="400031"/>
        <a:ext cx="5411011" cy="493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790-0B94-494C-924F-C94E97CB2DBB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2E53D-C97F-45E8-9235-6ECE34106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1CE7B-8971-40D1-83C8-5D990984472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69B0B-8070-4032-B695-5998DFBBA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8707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5357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765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218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 cstate="print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68143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1708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1022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75175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5462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04111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69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876AC5-0E88-4832-8F8E-233C51CA3A19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135ADDA-C90C-489F-9285-4F82FD2A1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879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90;&#1074;&#1086;&#1088;&#1095;_&#1075;&#1088;/&#1053;&#1086;&#1084;&#1077;&#1085;&#1082;&#1083;&#1072;&#1090;&#1091;&#1088;&#1072;_&#1074;&#1099;&#1076;&#1077;&#1088;&#1078;&#1082;&#1072;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52" y="2143116"/>
            <a:ext cx="7010400" cy="6858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ru-RU" sz="4000" dirty="0"/>
              <a:t>Порядок проведения аттестации педагогических работников организаций Луганской Народной Республики, осуществляющих образовательную деятельность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57356" y="4500570"/>
            <a:ext cx="7000322" cy="1238256"/>
          </a:xfrm>
          <a:scene3d>
            <a:camera prst="obliqueTopRight"/>
            <a:lightRig rig="threePt" dir="t"/>
          </a:scene3d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Ю.В., 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 отделом управления и кадрового обеспечения системы образования  Государственного учреждения 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профессионального образования Луганской Народной Республики 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«Республиканский центр развития образования»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Гораздо легче найти </a:t>
            </a:r>
            <a:r>
              <a:rPr lang="ru-RU" sz="4000" i="1" dirty="0" smtClean="0">
                <a:solidFill>
                  <a:srgbClr val="FF0000"/>
                </a:solidFill>
              </a:rPr>
              <a:t>ошибку</a:t>
            </a:r>
            <a:r>
              <a:rPr lang="ru-RU" i="1" dirty="0" smtClean="0"/>
              <a:t>, нежели </a:t>
            </a:r>
            <a:r>
              <a:rPr lang="ru-RU" i="1" dirty="0" smtClean="0">
                <a:solidFill>
                  <a:srgbClr val="00B050"/>
                </a:solidFill>
              </a:rPr>
              <a:t>истину</a:t>
            </a:r>
            <a:r>
              <a:rPr lang="ru-RU" i="1" dirty="0" smtClean="0"/>
              <a:t>. </a:t>
            </a:r>
            <a:r>
              <a:rPr lang="ru-RU" sz="4000" i="1" dirty="0" smtClean="0">
                <a:solidFill>
                  <a:srgbClr val="FF0000"/>
                </a:solidFill>
              </a:rPr>
              <a:t>Ошибка</a:t>
            </a:r>
            <a:r>
              <a:rPr lang="ru-RU" sz="4000" i="1" dirty="0" smtClean="0"/>
              <a:t> </a:t>
            </a:r>
            <a:r>
              <a:rPr lang="ru-RU" i="1" dirty="0" smtClean="0"/>
              <a:t>лежит на поверхности, и ее замечаешь сразу, а </a:t>
            </a:r>
            <a:r>
              <a:rPr lang="ru-RU" i="1" dirty="0" smtClean="0">
                <a:solidFill>
                  <a:srgbClr val="00B050"/>
                </a:solidFill>
              </a:rPr>
              <a:t>истина</a:t>
            </a:r>
            <a:r>
              <a:rPr lang="ru-RU" i="1" dirty="0" smtClean="0"/>
              <a:t> скрыта в глубине, и не всякий может отыскать ее.</a:t>
            </a:r>
            <a:br>
              <a:rPr lang="ru-RU" i="1" dirty="0" smtClean="0"/>
            </a:br>
            <a:r>
              <a:rPr lang="ru-RU" i="1" dirty="0" smtClean="0"/>
              <a:t>И.Гете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609344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Аттестационные </a:t>
            </a:r>
            <a:r>
              <a:rPr lang="ru-RU" dirty="0" smtClean="0">
                <a:effectLst/>
              </a:rPr>
              <a:t>комиссии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11560" y="1700808"/>
            <a:ext cx="7858180" cy="451826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аттестационные комиссии </a:t>
            </a:r>
            <a:r>
              <a:rPr lang="uk-UA" sz="2000" dirty="0" smtClean="0"/>
              <a:t>І</a:t>
            </a:r>
            <a:r>
              <a:rPr lang="ru-RU" sz="2000" dirty="0" smtClean="0"/>
              <a:t> уровня, формируемые образовательными организациями (учреждениями)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с целью подтверждения соответствия занимаемой должности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и установления первой и второй квалификационных категорий</a:t>
            </a:r>
          </a:p>
          <a:p>
            <a:pPr algn="ctr"/>
            <a:r>
              <a:rPr lang="ru-RU" sz="2000" dirty="0" smtClean="0"/>
              <a:t>аттестационные комиссии </a:t>
            </a:r>
            <a:r>
              <a:rPr lang="uk-UA" sz="2000" dirty="0" smtClean="0"/>
              <a:t>ІІ</a:t>
            </a:r>
            <a:r>
              <a:rPr lang="ru-RU" sz="2000" dirty="0" smtClean="0"/>
              <a:t> уровня, формируемые исполнительными органами государственной власти Луганской Народной Республики -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 целью установления высшей квалификационных категорий и присвоения педагогических званий</a:t>
            </a:r>
          </a:p>
          <a:p>
            <a:pPr algn="ctr"/>
            <a:r>
              <a:rPr lang="ru-RU" sz="2000" dirty="0" smtClean="0"/>
              <a:t>аттестационная комиссия </a:t>
            </a:r>
            <a:r>
              <a:rPr lang="uk-UA" sz="2000" dirty="0" smtClean="0"/>
              <a:t>ІІІ</a:t>
            </a:r>
            <a:r>
              <a:rPr lang="ru-RU" sz="2000" dirty="0" smtClean="0"/>
              <a:t> уровня, формируемая Министерством образования и науки Луганской Народной Республики</a:t>
            </a:r>
            <a:r>
              <a:rPr lang="uk-UA" sz="2000" dirty="0"/>
              <a:t> </a:t>
            </a:r>
            <a:r>
              <a:rPr lang="uk-UA" sz="2000" dirty="0" smtClean="0"/>
              <a:t>-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 целью установления высшей квалификационных категорий и присвоения педагогических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званий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7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2.9. Для осуществления всестороннего анализа и независимой оценки профессиональной деятельности аттестуемых педагогических работников аттестационные комиссии всех уровней </a:t>
            </a:r>
            <a:r>
              <a:rPr lang="ru-RU" sz="2400" b="1" dirty="0"/>
              <a:t>имеют право создавать экспертные группы</a:t>
            </a:r>
            <a:r>
              <a:rPr lang="ru-RU" sz="2400" dirty="0"/>
              <a:t>, состав которых утверждается локальным нормативным актом органа (организации), проводящего </a:t>
            </a:r>
            <a:r>
              <a:rPr lang="ru-RU" sz="2400" dirty="0" smtClean="0"/>
              <a:t>аттестацию</a:t>
            </a:r>
            <a:endParaRPr lang="ru-RU" sz="2400" dirty="0"/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Аттестация педагогических работников осуществляется в следующие сроки: 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аттестационными </a:t>
            </a:r>
            <a:r>
              <a:rPr lang="ru-RU" dirty="0"/>
              <a:t>комиссиями </a:t>
            </a:r>
            <a:r>
              <a:rPr lang="uk-UA" dirty="0"/>
              <a:t>І</a:t>
            </a:r>
            <a:r>
              <a:rPr lang="ru-RU" dirty="0"/>
              <a:t> уровня – ежегодно до 1 </a:t>
            </a:r>
            <a:r>
              <a:rPr lang="ru-RU" dirty="0" smtClean="0"/>
              <a:t>апреля</a:t>
            </a:r>
            <a:endParaRPr lang="ru-RU" dirty="0"/>
          </a:p>
          <a:p>
            <a:r>
              <a:rPr lang="ru-RU" dirty="0"/>
              <a:t>аттестационными комиссиями </a:t>
            </a:r>
            <a:r>
              <a:rPr lang="uk-UA" dirty="0"/>
              <a:t>ІІ</a:t>
            </a:r>
            <a:r>
              <a:rPr lang="ru-RU" dirty="0"/>
              <a:t> уровня – ежегодно до 10 </a:t>
            </a:r>
            <a:r>
              <a:rPr lang="ru-RU" dirty="0" smtClean="0"/>
              <a:t>апреля</a:t>
            </a:r>
            <a:endParaRPr lang="ru-RU" dirty="0"/>
          </a:p>
          <a:p>
            <a:r>
              <a:rPr lang="ru-RU" dirty="0"/>
              <a:t>аттестационной комиссии </a:t>
            </a:r>
            <a:r>
              <a:rPr lang="uk-UA" dirty="0"/>
              <a:t>ІІІ</a:t>
            </a:r>
            <a:r>
              <a:rPr lang="ru-RU" dirty="0"/>
              <a:t> уровня – ежегодно до 25 апреля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effectLst/>
              </a:rPr>
              <a:t>Результат аттестации</a:t>
            </a:r>
            <a:r>
              <a:rPr lang="ru-RU" sz="4000" dirty="0">
                <a:effectLst/>
                <a:latin typeface="Times New Roman"/>
                <a:ea typeface="Times New Roman"/>
              </a:rPr>
              <a:t/>
            </a:r>
            <a:br>
              <a:rPr lang="ru-RU" sz="4000" dirty="0">
                <a:effectLst/>
                <a:latin typeface="Times New Roman"/>
                <a:ea typeface="Times New Roman"/>
              </a:rPr>
            </a:b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142976" y="1219200"/>
            <a:ext cx="7543824" cy="510540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Заносится </a:t>
            </a:r>
            <a:r>
              <a:rPr lang="ru-RU" dirty="0"/>
              <a:t>в протокол </a:t>
            </a:r>
            <a:r>
              <a:rPr lang="ru-RU" dirty="0" smtClean="0"/>
              <a:t>заседания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Аттестационный </a:t>
            </a:r>
            <a:r>
              <a:rPr lang="ru-RU" dirty="0"/>
              <a:t>лист не оформляется, готовится выписка из </a:t>
            </a:r>
            <a:r>
              <a:rPr lang="ru-RU" dirty="0" smtClean="0"/>
              <a:t>протокола о соответствии работника занимаемой должности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Выписка </a:t>
            </a:r>
            <a:r>
              <a:rPr lang="ru-RU" dirty="0"/>
              <a:t>из протокола хранится в личном деле педагогического </a:t>
            </a:r>
            <a:r>
              <a:rPr lang="ru-RU" dirty="0" smtClean="0"/>
              <a:t>работника</a:t>
            </a:r>
          </a:p>
          <a:p>
            <a:pPr algn="ctr"/>
            <a:endParaRPr lang="ru-RU" sz="800" dirty="0">
              <a:latin typeface="Times New Roman"/>
              <a:ea typeface="Times New Roman"/>
            </a:endParaRPr>
          </a:p>
          <a:p>
            <a:pPr algn="ctr"/>
            <a:r>
              <a:rPr lang="ru-RU" dirty="0" smtClean="0"/>
              <a:t>В трудовой книжке делается запись об установлении квалификационной категории, присвоении педагогического звания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390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171448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Аттестация педагогических работников в целях подтверждения соответствия занимаемой должности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5576" y="2132856"/>
            <a:ext cx="7772400" cy="150018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052736"/>
            <a:ext cx="8382000" cy="512423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/>
              <a:t>Аттестация педагогических работников в целях подтверждения соответствия педагогических работников занимаемым ими должностям проводится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один раз в пять </a:t>
            </a:r>
            <a:r>
              <a:rPr lang="ru-RU" sz="4000" dirty="0" smtClean="0">
                <a:solidFill>
                  <a:srgbClr val="C00000"/>
                </a:solidFill>
              </a:rPr>
              <a:t>лет</a:t>
            </a:r>
          </a:p>
          <a:p>
            <a:pPr algn="ctr">
              <a:buNone/>
            </a:pPr>
            <a:r>
              <a:rPr lang="ru-RU" sz="4000" dirty="0" smtClean="0"/>
              <a:t>Педагогические  работники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не </a:t>
            </a:r>
            <a:r>
              <a:rPr lang="ru-RU" sz="5400" dirty="0" smtClean="0">
                <a:solidFill>
                  <a:srgbClr val="FF0000"/>
                </a:solidFill>
              </a:rPr>
              <a:t>вправе отказаться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от </a:t>
            </a:r>
            <a:r>
              <a:rPr lang="ru-RU" sz="4000" dirty="0" smtClean="0"/>
              <a:t>прохождения аттестации в целях подтверждения соответствия занимаемой должности</a:t>
            </a:r>
          </a:p>
          <a:p>
            <a:pPr algn="ctr">
              <a:buNone/>
            </a:pP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Педагогический работник признается соответствующим занимаемой должности если он: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имеет </a:t>
            </a:r>
            <a:r>
              <a:rPr lang="ru-RU" dirty="0"/>
              <a:t>среднее профессиональное или высшее образование и отвечает квалификационным требованиям, указанным в квалификационных справочниках, и/или профессиональным </a:t>
            </a:r>
            <a:r>
              <a:rPr lang="ru-RU" dirty="0" smtClean="0"/>
              <a:t>стандартам</a:t>
            </a:r>
            <a:endParaRPr lang="ru-RU" dirty="0"/>
          </a:p>
          <a:p>
            <a:r>
              <a:rPr lang="ru-RU" dirty="0"/>
              <a:t>выполняет в полном объеме возложенные на него должностные </a:t>
            </a:r>
            <a:r>
              <a:rPr lang="ru-RU" dirty="0" smtClean="0"/>
              <a:t>обязанности</a:t>
            </a:r>
            <a:endParaRPr lang="ru-RU" dirty="0"/>
          </a:p>
          <a:p>
            <a:r>
              <a:rPr lang="ru-RU" dirty="0"/>
              <a:t>прошел повышение квалификации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 Луганской Народной Республики «Об образовании» от 30.09.2016  №128-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Статья 44 Право на занятие педагогической деятельностью</a:t>
            </a:r>
          </a:p>
          <a:p>
            <a:endParaRPr lang="ru-RU" dirty="0"/>
          </a:p>
          <a:p>
            <a:r>
              <a:rPr lang="ru-RU" dirty="0" smtClean="0"/>
              <a:t>Приказ Министерства образования и науки Украины от 01.06.2013 </a:t>
            </a:r>
            <a:r>
              <a:rPr lang="uk-UA" dirty="0" smtClean="0"/>
              <a:t>№ 665</a:t>
            </a:r>
            <a:endParaRPr lang="ru-RU" dirty="0"/>
          </a:p>
          <a:p>
            <a:pPr>
              <a:buNone/>
            </a:pPr>
            <a:r>
              <a:rPr lang="ru-RU" dirty="0" smtClean="0"/>
              <a:t>«Об утверждении квалификационных характеристик профессий (должностей) педагогических и научно-педагогических работников учебных учреждений»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 результатам аттестации педагогического работника АК организации принимает решение:</a:t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2071678"/>
            <a:ext cx="8382000" cy="4105292"/>
          </a:xfrm>
        </p:spPr>
        <p:txBody>
          <a:bodyPr>
            <a:normAutofit/>
          </a:bodyPr>
          <a:lstStyle/>
          <a:p>
            <a:r>
              <a:rPr lang="ru-RU" b="0" dirty="0" smtClean="0"/>
              <a:t>соответствует занимаемой должности (указывается должность педагогического работника);</a:t>
            </a:r>
            <a:endParaRPr lang="ru-RU" dirty="0" smtClean="0"/>
          </a:p>
          <a:p>
            <a:r>
              <a:rPr lang="ru-RU" b="0" dirty="0" smtClean="0"/>
              <a:t>не соответствует занимаемой должности (указывается должность педагогического работника)</a:t>
            </a:r>
            <a:endParaRPr lang="ru-RU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 Луганской Народной Республики «Об образовании» от 30.09.2016  №128-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Пункт 2 части 5 статьи 45 «Право на дополнительное профессиональное образование по профилю педагогической деятельности не реже чем один раз в три года»</a:t>
            </a:r>
          </a:p>
          <a:p>
            <a:r>
              <a:rPr lang="ru-RU" dirty="0" smtClean="0"/>
              <a:t>Пункт 7  части 1 статьи 46 «Педагогические работники обязаны проходить аттестацию на соответствие занимаемой должности…»</a:t>
            </a:r>
          </a:p>
          <a:p>
            <a:r>
              <a:rPr lang="ru-RU" dirty="0" smtClean="0"/>
              <a:t>Статья 47 Аттестация педагогических работников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Результаты  аттестации </a:t>
            </a:r>
            <a:r>
              <a:rPr lang="ru-RU" sz="3600" b="0" dirty="0" smtClean="0"/>
              <a:t>в целях подтверждения соответствия занимаемой должности одной образовательной организации при переходе в другую образовательную организацию </a:t>
            </a:r>
            <a:r>
              <a:rPr lang="ru-RU" sz="3600" dirty="0" smtClean="0"/>
              <a:t>не распространяются</a:t>
            </a:r>
            <a:endParaRPr lang="ru-RU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Аттестацию на соответствие занимаемой должности не проходят: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dirty="0" smtClean="0"/>
              <a:t>а) педагогические работники, имеющие квалификационные категории и/или педагогические звания </a:t>
            </a:r>
            <a:endParaRPr lang="ru-RU" sz="2400" dirty="0" smtClean="0"/>
          </a:p>
          <a:p>
            <a:r>
              <a:rPr lang="ru-RU" sz="2400" b="0" dirty="0" smtClean="0"/>
              <a:t>б) проработавшие в занимаемой должности менее двух лет в организации, в которой проводится аттестация</a:t>
            </a:r>
            <a:endParaRPr lang="ru-RU" sz="2400" dirty="0" smtClean="0"/>
          </a:p>
          <a:p>
            <a:r>
              <a:rPr lang="ru-RU" sz="2400" b="0" dirty="0" smtClean="0"/>
              <a:t>в) беременные женщины</a:t>
            </a:r>
            <a:endParaRPr lang="ru-RU" sz="2400" dirty="0" smtClean="0"/>
          </a:p>
          <a:p>
            <a:r>
              <a:rPr lang="ru-RU" sz="2400" b="0" dirty="0" smtClean="0"/>
              <a:t>г) женщины, находящиеся в отпуске по беременности и родам</a:t>
            </a:r>
            <a:endParaRPr lang="ru-RU" sz="2400" dirty="0" smtClean="0"/>
          </a:p>
          <a:p>
            <a:r>
              <a:rPr lang="ru-RU" sz="2400" b="0" dirty="0" err="1" smtClean="0"/>
              <a:t>д</a:t>
            </a:r>
            <a:r>
              <a:rPr lang="ru-RU" sz="2400" b="0" dirty="0" smtClean="0"/>
              <a:t>) лица, находящиеся в отпуске по уходу за ребенком до достижения им возраста трех лет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405079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3.14</a:t>
            </a:r>
            <a:r>
              <a:rPr lang="ru-RU" dirty="0" smtClean="0"/>
              <a:t>. Аттестационные комиссии I уровня дают </a:t>
            </a:r>
            <a:r>
              <a:rPr lang="ru-RU" dirty="0" smtClean="0"/>
              <a:t>рекомендации работодателю </a:t>
            </a:r>
            <a:r>
              <a:rPr lang="ru-RU" dirty="0" smtClean="0"/>
              <a:t>о возможности назначения на соответствующие </a:t>
            </a:r>
            <a:r>
              <a:rPr lang="ru-RU" dirty="0" smtClean="0"/>
              <a:t>должности педагогических </a:t>
            </a:r>
            <a:r>
              <a:rPr lang="ru-RU" dirty="0" smtClean="0"/>
              <a:t>работников лиц, не имеющих специальной подготовки </a:t>
            </a:r>
            <a:r>
              <a:rPr lang="ru-RU" dirty="0" smtClean="0"/>
              <a:t>или стажа </a:t>
            </a:r>
            <a:r>
              <a:rPr lang="ru-RU" dirty="0" smtClean="0"/>
              <a:t>работы, соответствующих требованиям, определенным </a:t>
            </a:r>
            <a:r>
              <a:rPr lang="ru-RU" dirty="0" smtClean="0"/>
              <a:t>нормативными правовыми </a:t>
            </a:r>
            <a:r>
              <a:rPr lang="ru-RU" dirty="0" smtClean="0"/>
              <a:t>актами Луганской Народной Республики в сфере образования, </a:t>
            </a:r>
            <a:r>
              <a:rPr lang="ru-RU" dirty="0" smtClean="0"/>
              <a:t>но обладающих </a:t>
            </a:r>
            <a:r>
              <a:rPr lang="ru-RU" dirty="0" smtClean="0"/>
              <a:t>достаточным практическим опытом и компетентностью</a:t>
            </a:r>
            <a:r>
              <a:rPr lang="ru-RU" dirty="0" smtClean="0"/>
              <a:t>, выполняющих </a:t>
            </a:r>
            <a:r>
              <a:rPr lang="ru-RU" dirty="0" smtClean="0"/>
              <a:t>качественно и в полном объеме возложенные на </a:t>
            </a:r>
            <a:r>
              <a:rPr lang="ru-RU" dirty="0" smtClean="0"/>
              <a:t>них должностные </a:t>
            </a:r>
            <a:r>
              <a:rPr lang="ru-RU" dirty="0" smtClean="0"/>
              <a:t>обязанности. Рекомендация оформляется выпиской </a:t>
            </a:r>
            <a:r>
              <a:rPr lang="ru-RU" dirty="0" smtClean="0"/>
              <a:t>из протокола </a:t>
            </a:r>
            <a:r>
              <a:rPr lang="ru-RU" dirty="0" smtClean="0"/>
              <a:t>заседания аттестационной комиссии I уровня и </a:t>
            </a:r>
            <a:r>
              <a:rPr lang="ru-RU" dirty="0" smtClean="0"/>
              <a:t>подписывается председателем </a:t>
            </a:r>
            <a:r>
              <a:rPr lang="ru-RU" dirty="0" smtClean="0"/>
              <a:t>и всеми членами аттестационной комиссии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Лица, имеющие высшее образование, принятые на должности </a:t>
            </a:r>
            <a:r>
              <a:rPr lang="ru-RU" dirty="0" smtClean="0"/>
              <a:t> педагогических </a:t>
            </a:r>
            <a:r>
              <a:rPr lang="ru-RU" dirty="0" smtClean="0"/>
              <a:t>работников, при условии прохождения повышения квалификации, аттестуются как такие, которые имеют соответствующее образование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772400" cy="1362075"/>
          </a:xfrm>
        </p:spPr>
        <p:txBody>
          <a:bodyPr>
            <a:noAutofit/>
          </a:bodyPr>
          <a:lstStyle/>
          <a:p>
            <a:r>
              <a:rPr lang="ru-RU" sz="4800" dirty="0" smtClean="0"/>
              <a:t>Аттестация педагогических работников в целях установления квалификационной категории, присвоения педагогического звания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Квалификационная категория, педагогическое звание устанавливается </a:t>
            </a:r>
            <a:r>
              <a:rPr lang="ru-RU" sz="3200" dirty="0" smtClean="0">
                <a:solidFill>
                  <a:srgbClr val="FF0000"/>
                </a:solidFill>
              </a:rPr>
              <a:t>сроком на 5 лет</a:t>
            </a:r>
            <a:endParaRPr lang="ru-RU" sz="3200" dirty="0" smtClean="0"/>
          </a:p>
          <a:p>
            <a:pPr algn="ctr"/>
            <a:r>
              <a:rPr lang="ru-RU" sz="3200" dirty="0" smtClean="0"/>
              <a:t>Срок действия квалификационной категории, педагогического звания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продлению не подлежит</a:t>
            </a:r>
            <a:endParaRPr lang="ru-RU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Аттестация педагогических работников проводится на основании их заявлений, подаваемых в аттестационную комиссию, не позднее 1 октября</a:t>
            </a:r>
            <a:endParaRPr lang="ru-RU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786842" cy="563562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По результатам аттестации аттестационная комиссия принимает одно из следующих решений:</a:t>
            </a:r>
            <a:br>
              <a:rPr lang="ru-RU" sz="2600" b="1" dirty="0" smtClean="0">
                <a:solidFill>
                  <a:srgbClr val="002060"/>
                </a:solidFill>
              </a:rPr>
            </a:b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dirty="0" smtClean="0"/>
              <a:t>Установить квалификационную категорию (указывается должность педагогического работника, по которой устанавливается квалификационная категория)</a:t>
            </a:r>
            <a:endParaRPr lang="ru-RU" sz="2400" dirty="0" smtClean="0"/>
          </a:p>
          <a:p>
            <a:r>
              <a:rPr lang="ru-RU" sz="2400" dirty="0" smtClean="0"/>
              <a:t>отказать в установлении квалификационной категории (указывается должность, по которой педагогическому работнику отказывается в установлении квалификационной категории)</a:t>
            </a:r>
          </a:p>
          <a:p>
            <a:r>
              <a:rPr lang="ru-RU" sz="2400" dirty="0" smtClean="0"/>
              <a:t>присвоить </a:t>
            </a:r>
            <a:r>
              <a:rPr lang="ru-RU" sz="2400" dirty="0"/>
              <a:t>педагогическое </a:t>
            </a:r>
            <a:r>
              <a:rPr lang="ru-RU" sz="2400" dirty="0" smtClean="0"/>
              <a:t>звание</a:t>
            </a:r>
            <a:endParaRPr lang="ru-RU" sz="2400" dirty="0"/>
          </a:p>
          <a:p>
            <a:r>
              <a:rPr lang="ru-RU" sz="2400" dirty="0" smtClean="0"/>
              <a:t>отказать </a:t>
            </a:r>
            <a:r>
              <a:rPr lang="ru-RU" sz="2400" dirty="0"/>
              <a:t>в присвоении педагогического звания</a:t>
            </a: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sz="3600" b="0" dirty="0" smtClean="0">
                <a:solidFill>
                  <a:srgbClr val="000099"/>
                </a:solidFill>
              </a:rPr>
              <a:t>квалификационная категория </a:t>
            </a:r>
            <a:r>
              <a:rPr lang="ru-RU" sz="3600" b="0" dirty="0" smtClean="0"/>
              <a:t>устанавливается по должности «учитель», «преподаватель» </a:t>
            </a:r>
            <a:r>
              <a:rPr lang="ru-RU" sz="3600" i="1" dirty="0" smtClean="0">
                <a:solidFill>
                  <a:srgbClr val="FF0000"/>
                </a:solidFill>
              </a:rPr>
              <a:t>независимо</a:t>
            </a:r>
            <a:r>
              <a:rPr lang="ru-RU" sz="3600" b="0" dirty="0" smtClean="0"/>
              <a:t> от того, в каких классах, группах, в каких организациях, а также по каким учебным предметам, курсам, дисциплинам ведется преподавательская работа</a:t>
            </a:r>
            <a:endParaRPr lang="ru-RU" sz="3600" b="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0" dirty="0" smtClean="0"/>
              <a:t>При переходе на </a:t>
            </a:r>
            <a:r>
              <a:rPr lang="ru-RU" sz="4000" i="1" dirty="0" smtClean="0">
                <a:solidFill>
                  <a:srgbClr val="002060"/>
                </a:solidFill>
              </a:rPr>
              <a:t>другую должность  </a:t>
            </a:r>
            <a:r>
              <a:rPr lang="ru-RU" sz="4000" b="0" dirty="0" smtClean="0"/>
              <a:t>квалификационная категория </a:t>
            </a:r>
            <a:r>
              <a:rPr lang="ru-RU" sz="5400" dirty="0" smtClean="0">
                <a:solidFill>
                  <a:srgbClr val="C00000"/>
                </a:solidFill>
              </a:rPr>
              <a:t>сохраняется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Процедура экспертизы уровня квалификации педагогических работников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предполагает комплексный анализ следующих мероприятий и материалов:  </a:t>
            </a:r>
          </a:p>
          <a:p>
            <a:r>
              <a:rPr lang="ru-RU" dirty="0" err="1" smtClean="0"/>
              <a:t>портфолио</a:t>
            </a:r>
            <a:r>
              <a:rPr lang="ru-RU" dirty="0" smtClean="0"/>
              <a:t> педагога</a:t>
            </a:r>
          </a:p>
          <a:p>
            <a:r>
              <a:rPr lang="ru-RU" dirty="0" smtClean="0"/>
              <a:t>интернет </a:t>
            </a:r>
            <a:r>
              <a:rPr lang="ru-RU" dirty="0"/>
              <a:t>- публикации (собственный сайт, страница в </a:t>
            </a:r>
            <a:r>
              <a:rPr lang="ru-RU" dirty="0" err="1"/>
              <a:t>блоге</a:t>
            </a:r>
            <a:r>
              <a:rPr lang="ru-RU" dirty="0"/>
              <a:t>, на сайте организации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учебная </a:t>
            </a:r>
            <a:r>
              <a:rPr lang="ru-RU" dirty="0"/>
              <a:t>документация относительно выполнения педагогическим работником своих должностных </a:t>
            </a:r>
            <a:r>
              <a:rPr lang="ru-RU" dirty="0" smtClean="0"/>
              <a:t>обязанностей</a:t>
            </a:r>
          </a:p>
          <a:p>
            <a:r>
              <a:rPr lang="ru-RU" dirty="0" smtClean="0"/>
              <a:t>материалы </a:t>
            </a:r>
            <a:r>
              <a:rPr lang="ru-RU" dirty="0"/>
              <a:t>участия педагогического работника в работе методических объединений, профессиональных конкурсах и других мероприятиях, связанных с организацией образовательного </a:t>
            </a:r>
            <a:r>
              <a:rPr lang="ru-RU" dirty="0" smtClean="0"/>
              <a:t>процесса</a:t>
            </a:r>
          </a:p>
          <a:p>
            <a:r>
              <a:rPr lang="ru-RU" dirty="0" smtClean="0"/>
              <a:t>уровень </a:t>
            </a:r>
            <a:r>
              <a:rPr lang="ru-RU" dirty="0"/>
              <a:t>достижений обучающихся по предмету (дисциплине), который преподает </a:t>
            </a:r>
            <a:r>
              <a:rPr lang="ru-RU" dirty="0" smtClean="0"/>
              <a:t>педагог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уроков, занятий и внеурочных мероприятий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Приказ  Министерства образования и науки Луганской Народной Республики  </a:t>
            </a:r>
            <a:br>
              <a:rPr lang="ru-RU" sz="2800" dirty="0" smtClean="0"/>
            </a:br>
            <a:r>
              <a:rPr lang="ru-RU" sz="2800" dirty="0" smtClean="0"/>
              <a:t>от 28 апреля 2017 г. № 259, </a:t>
            </a:r>
            <a:br>
              <a:rPr lang="ru-RU" sz="2800" dirty="0" smtClean="0"/>
            </a:br>
            <a:r>
              <a:rPr lang="ru-RU" sz="2800" dirty="0" smtClean="0"/>
              <a:t> зарегистрирован в Министерстве юстиции Луганской Народной Республики 24.05.2017 </a:t>
            </a:r>
            <a:br>
              <a:rPr lang="ru-RU" sz="2800" dirty="0" smtClean="0"/>
            </a:br>
            <a:r>
              <a:rPr lang="ru-RU" sz="2800" dirty="0" smtClean="0"/>
              <a:t>за № 284/1335, № 285/1336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928934"/>
            <a:ext cx="8229600" cy="3400436"/>
          </a:xfrm>
        </p:spPr>
        <p:txBody>
          <a:bodyPr>
            <a:noAutofit/>
          </a:bodyPr>
          <a:lstStyle/>
          <a:p>
            <a:r>
              <a:rPr lang="ru-RU" sz="2400" dirty="0"/>
              <a:t>Перечень квалификационных категорий и педагогических званий педагогических </a:t>
            </a:r>
            <a:r>
              <a:rPr lang="ru-RU" sz="2400" dirty="0" smtClean="0"/>
              <a:t>работников</a:t>
            </a:r>
            <a:endParaRPr lang="ru-RU" sz="2400" dirty="0"/>
          </a:p>
          <a:p>
            <a:r>
              <a:rPr lang="ru-RU" sz="2400" dirty="0"/>
              <a:t>Порядок установления квалификационных категорий и присвоения педагогических званий педагогических </a:t>
            </a:r>
            <a:r>
              <a:rPr lang="ru-RU" sz="2400" dirty="0" smtClean="0"/>
              <a:t>работников</a:t>
            </a:r>
            <a:endParaRPr lang="ru-RU" sz="2400" dirty="0"/>
          </a:p>
          <a:p>
            <a:r>
              <a:rPr lang="ru-RU" sz="2400" dirty="0"/>
              <a:t>Порядок проведения аттестации педагогических работников организаций Луганской Народной Республики, осуществляющих образовательную деятельность</a:t>
            </a: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Аттестация руководителей </a:t>
            </a:r>
            <a:r>
              <a:rPr lang="ru-RU" sz="2800" dirty="0" smtClean="0"/>
              <a:t>кружков, мастеров производственного обучения (и др.)  </a:t>
            </a:r>
            <a:r>
              <a:rPr lang="ru-RU" sz="2800" dirty="0" smtClean="0"/>
              <a:t>(установление тарифных разрядов)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48880"/>
            <a:ext cx="7772400" cy="4050792"/>
          </a:xfrm>
        </p:spPr>
        <p:txBody>
          <a:bodyPr/>
          <a:lstStyle/>
          <a:p>
            <a:r>
              <a:rPr lang="ru-RU" dirty="0" smtClean="0"/>
              <a:t>Статья 165 Трудового кодекса Луганской Народной Республики </a:t>
            </a:r>
          </a:p>
          <a:p>
            <a:r>
              <a:rPr lang="ru-RU" dirty="0" smtClean="0"/>
              <a:t>Постановление </a:t>
            </a:r>
            <a:r>
              <a:rPr lang="ru-RU" dirty="0" smtClean="0"/>
              <a:t>Совета Министров Луганской Народной Республики от 09.03.2016 №</a:t>
            </a:r>
            <a:r>
              <a:rPr lang="ru-RU" dirty="0" smtClean="0"/>
              <a:t>100 (с </a:t>
            </a:r>
            <a:r>
              <a:rPr lang="ru-RU" dirty="0" err="1" smtClean="0"/>
              <a:t>изменеиями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Пункт 4 Инструкции о порядке исчисления заработной платы работников образования (приказ МОУ от 15.04.1993 №102)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714488"/>
            <a:ext cx="7772400" cy="1609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Письмо Министерства образования и науки </a:t>
            </a:r>
            <a:br>
              <a:rPr lang="ru-RU" dirty="0" smtClean="0"/>
            </a:br>
            <a:r>
              <a:rPr lang="ru-RU" dirty="0" smtClean="0"/>
              <a:t>Луганской Народной Республики От </a:t>
            </a:r>
            <a:br>
              <a:rPr lang="ru-RU" dirty="0" smtClean="0"/>
            </a:br>
            <a:r>
              <a:rPr lang="ru-RU" dirty="0" smtClean="0"/>
              <a:t>08.07.2018 № 09-5568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286256"/>
            <a:ext cx="7772400" cy="188594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672414" cy="17299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Изменения в приказ от 28 апреля 2017 г. № 259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4752528"/>
          </a:xfrm>
        </p:spPr>
        <p:txBody>
          <a:bodyPr>
            <a:normAutofit fontScale="70000" lnSpcReduction="2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Приказ Министерства образования и науки Луганской Народной Республики:</a:t>
            </a:r>
          </a:p>
          <a:p>
            <a:r>
              <a:rPr lang="ru-RU" sz="2400" dirty="0" smtClean="0"/>
              <a:t> от 13.06.2018 №590-од «О внесении изменений в некоторые нормативные правовые акты Министерства образования и науки Луганской Народной Республики» (Зарегистрирован в Министерстве юстиции  Луганской Народной Республики  02.07.2018 за № 228/1872)</a:t>
            </a:r>
          </a:p>
          <a:p>
            <a:r>
              <a:rPr lang="ru-RU" sz="2400" dirty="0" smtClean="0"/>
              <a:t>  от 15.10.2018 №930-од «О внесении изменений в Порядок проведения аттестации педагогических работников организаций Луганской Народной Республики, осуществляющих образовательную деятельность» (Зарегистрирован в Министерстве юстиции  Луганской Народной Республики  01.11.2018 за № 741/2385)</a:t>
            </a:r>
          </a:p>
          <a:p>
            <a:r>
              <a:rPr lang="ru-RU" sz="2400" dirty="0" smtClean="0"/>
              <a:t>от 16.11.2018 №1047-од «О внесении изменений в приказ  Министерства образования и науки Луганской Народной Республики  от 28 апреля 2017 г. № 259» (Зарегистрирован в Министерстве юстиции  Луганской Народной Республики  22.11.2018 за № 770/2414)</a:t>
            </a:r>
          </a:p>
          <a:p>
            <a:r>
              <a:rPr lang="ru-RU" sz="2400" dirty="0" smtClean="0"/>
              <a:t>от 23.04.2019 №366-од «О внесении изменений в приказ  Министерства образования и науки Луганской Народной Республики от 28 апреля 2017 г. № 259 и в Порядок проведения аттестации педагогических работников организаций Луганской Народной Республики, осуществляющих образовательную деятельность» (Зарегистрирован в Министерстве юстиции  Луганской Народной Республики  21.05.2019 за № 252/2801)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382000" cy="5105400"/>
          </a:xfrm>
        </p:spPr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Порядок применяется к </a:t>
            </a:r>
            <a:r>
              <a:rPr lang="ru-RU" sz="3200" dirty="0" smtClean="0">
                <a:hlinkClick r:id="rId2" action="ppaction://hlinkfile"/>
              </a:rPr>
              <a:t>педагогическим работникам </a:t>
            </a:r>
            <a:r>
              <a:rPr lang="ru-RU" sz="3200" dirty="0" smtClean="0"/>
              <a:t>организаций, осуществляющих образовательную деятельность, в том числе в случаях, когда замещение должностей осуществляется </a:t>
            </a:r>
            <a:r>
              <a:rPr lang="ru-RU" sz="3200" dirty="0" smtClean="0">
                <a:solidFill>
                  <a:srgbClr val="C00000"/>
                </a:solidFill>
              </a:rPr>
              <a:t>по совместительству </a:t>
            </a:r>
            <a:r>
              <a:rPr lang="ru-RU" sz="3200" dirty="0" smtClean="0"/>
              <a:t>в той же или иной организации, а также </a:t>
            </a:r>
            <a:r>
              <a:rPr lang="ru-RU" sz="3200" dirty="0" smtClean="0">
                <a:solidFill>
                  <a:srgbClr val="C00000"/>
                </a:solidFill>
              </a:rPr>
              <a:t>путем совмещения должностей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Аттестация педагогического работника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300" dirty="0" smtClean="0"/>
              <a:t>- это система </a:t>
            </a:r>
            <a:r>
              <a:rPr lang="ru-RU" sz="2300" dirty="0"/>
              <a:t>мероприятий, направленная на изучение и </a:t>
            </a:r>
            <a:r>
              <a:rPr lang="ru-RU" sz="2300" dirty="0" smtClean="0"/>
              <a:t>оценку его профессионального </a:t>
            </a:r>
            <a:r>
              <a:rPr lang="ru-RU" sz="2300" dirty="0"/>
              <a:t>уровня, деловых и личных качеств, </a:t>
            </a:r>
            <a:r>
              <a:rPr lang="ru-RU" sz="2300" dirty="0" smtClean="0"/>
              <a:t>результатов </a:t>
            </a:r>
            <a:r>
              <a:rPr lang="ru-RU" sz="2300" dirty="0"/>
              <a:t>деятельности </a:t>
            </a:r>
            <a:r>
              <a:rPr lang="ru-RU" sz="2300" dirty="0" smtClean="0"/>
              <a:t>……. </a:t>
            </a:r>
            <a:r>
              <a:rPr lang="ru-RU" sz="2300" dirty="0"/>
              <a:t>по которой определяется </a:t>
            </a:r>
            <a:r>
              <a:rPr lang="ru-RU" sz="2300" b="1" dirty="0">
                <a:solidFill>
                  <a:srgbClr val="002060"/>
                </a:solidFill>
              </a:rPr>
              <a:t>соответствие педагогического работника занимаемой должности</a:t>
            </a:r>
            <a:r>
              <a:rPr lang="ru-RU" sz="2300" dirty="0"/>
              <a:t>, </a:t>
            </a:r>
            <a:endParaRPr lang="ru-RU" sz="2300" dirty="0" smtClean="0"/>
          </a:p>
          <a:p>
            <a:pPr algn="ctr">
              <a:spcBef>
                <a:spcPts val="0"/>
              </a:spcBef>
            </a:pPr>
            <a:r>
              <a:rPr lang="ru-RU" sz="2300" dirty="0" smtClean="0"/>
              <a:t>уровень </a:t>
            </a:r>
            <a:r>
              <a:rPr lang="ru-RU" sz="2300" dirty="0"/>
              <a:t>его квалификации, профессиональных компетенций, результатов профессиональной деятельности в </a:t>
            </a:r>
            <a:r>
              <a:rPr lang="ru-RU" sz="2300" dirty="0" err="1"/>
              <a:t>межаттестационный</a:t>
            </a:r>
            <a:r>
              <a:rPr lang="ru-RU" sz="2300" dirty="0"/>
              <a:t> период и других характеристик педагогического </a:t>
            </a:r>
            <a:r>
              <a:rPr lang="ru-RU" sz="2300" dirty="0" smtClean="0"/>
              <a:t>работника и их соответствие требованиям при установлении </a:t>
            </a:r>
            <a:r>
              <a:rPr lang="ru-RU" sz="2300" smtClean="0"/>
              <a:t>квалификационных категорий </a:t>
            </a:r>
            <a:r>
              <a:rPr lang="ru-RU" sz="2300" dirty="0" smtClean="0"/>
              <a:t>и/или присвоении педагогических званий</a:t>
            </a:r>
            <a:endParaRPr lang="ru-RU" sz="23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942291"/>
              </p:ext>
            </p:extLst>
          </p:nvPr>
        </p:nvGraphicFramePr>
        <p:xfrm>
          <a:off x="457200" y="836712"/>
          <a:ext cx="8229600" cy="573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Основные задачи аттестации: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стимулирование целенаправленного, непрерывного повышения уровня квалификации педагогических работников, их методологической культуры, профессионального и личностного </a:t>
            </a:r>
            <a:r>
              <a:rPr lang="ru-RU" dirty="0" smtClean="0"/>
              <a:t>роста</a:t>
            </a:r>
            <a:endParaRPr lang="ru-RU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/>
              <a:t> </a:t>
            </a:r>
            <a:r>
              <a:rPr lang="ru-RU" dirty="0"/>
              <a:t>повышение эффективности и качества профессиональной </a:t>
            </a:r>
            <a:r>
              <a:rPr lang="ru-RU" dirty="0" smtClean="0"/>
              <a:t>деятельности</a:t>
            </a:r>
            <a:endParaRPr lang="ru-RU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/>
              <a:t>выявление </a:t>
            </a:r>
            <a:r>
              <a:rPr lang="ru-RU" dirty="0"/>
              <a:t>перспектив использования потенциальных возможностей педагогических </a:t>
            </a:r>
            <a:r>
              <a:rPr lang="ru-RU" dirty="0" smtClean="0"/>
              <a:t>работников</a:t>
            </a:r>
            <a:endParaRPr lang="ru-RU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/>
              <a:t>учет </a:t>
            </a:r>
            <a:r>
              <a:rPr lang="ru-RU" dirty="0"/>
              <a:t>требований государственных образовательных стандартов к обеспечению реализации образовательной программы педагогическими </a:t>
            </a:r>
            <a:r>
              <a:rPr lang="ru-RU" dirty="0" smtClean="0"/>
              <a:t>кадрами</a:t>
            </a:r>
            <a:endParaRPr lang="ru-RU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/>
              <a:t>обеспечение </a:t>
            </a:r>
            <a:r>
              <a:rPr lang="ru-RU" dirty="0"/>
              <a:t>дифференциации размеров оплаты труда педагогических работников с учетом установленной квалификационной категории / присвоенного педагогического звания и объема их преподавательской (педагогической) работы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аттестации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 </a:t>
            </a:r>
            <a:r>
              <a:rPr lang="ru-RU" dirty="0" smtClean="0"/>
              <a:t>открытость</a:t>
            </a:r>
            <a:endParaRPr lang="ru-RU" dirty="0"/>
          </a:p>
          <a:p>
            <a:r>
              <a:rPr lang="ru-RU" dirty="0"/>
              <a:t>б) </a:t>
            </a:r>
            <a:r>
              <a:rPr lang="ru-RU" dirty="0" smtClean="0"/>
              <a:t>коллегиальность</a:t>
            </a:r>
            <a:endParaRPr lang="ru-RU" dirty="0"/>
          </a:p>
          <a:p>
            <a:r>
              <a:rPr lang="ru-RU" dirty="0"/>
              <a:t>в) объективность и системность оценивания </a:t>
            </a:r>
            <a:r>
              <a:rPr lang="ru-RU" dirty="0" smtClean="0"/>
              <a:t>педагогической деятельности</a:t>
            </a:r>
            <a:endParaRPr lang="ru-RU" dirty="0"/>
          </a:p>
          <a:p>
            <a:r>
              <a:rPr lang="ru-RU" dirty="0"/>
              <a:t>г) недопустимость дискриминации при проведении </a:t>
            </a:r>
            <a:r>
              <a:rPr lang="ru-RU" dirty="0" smtClean="0"/>
              <a:t>аттестации</a:t>
            </a:r>
            <a:endParaRPr lang="ru-RU" dirty="0"/>
          </a:p>
          <a:p>
            <a:r>
              <a:rPr lang="ru-RU" dirty="0" err="1"/>
              <a:t>д</a:t>
            </a:r>
            <a:r>
              <a:rPr lang="ru-RU" dirty="0"/>
              <a:t>) гуманное и доброжелательное отношение к педагогическому </a:t>
            </a:r>
            <a:r>
              <a:rPr lang="ru-RU" dirty="0" smtClean="0"/>
              <a:t>работнику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_точка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Тема1_точка</Template>
  <TotalTime>1566</TotalTime>
  <Words>1317</Words>
  <Application>Microsoft Office PowerPoint</Application>
  <PresentationFormat>Экран (4:3)</PresentationFormat>
  <Paragraphs>110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Тема1_точка</vt:lpstr>
      <vt:lpstr>Порядок проведения аттестации педагогических работников организаций Луганской Народной Республики, осуществляющих образовательную деятельность   </vt:lpstr>
      <vt:lpstr>Закон Луганской Народной Республики «Об образовании» от 30.09.2016  №128-II </vt:lpstr>
      <vt:lpstr>Приказ  Министерства образования и науки Луганской Народной Республики   от 28 апреля 2017 г. № 259,   зарегистрирован в Министерстве юстиции Луганской Народной Республики 24.05.2017  за № 284/1335, № 285/1336 </vt:lpstr>
      <vt:lpstr>Изменения в приказ от 28 апреля 2017 г. № 259</vt:lpstr>
      <vt:lpstr>Слайд 5</vt:lpstr>
      <vt:lpstr>Аттестация педагогического работника</vt:lpstr>
      <vt:lpstr>Слайд 7</vt:lpstr>
      <vt:lpstr>Основные задачи аттестации: </vt:lpstr>
      <vt:lpstr>Принципы аттестации</vt:lpstr>
      <vt:lpstr>Слайд 10</vt:lpstr>
      <vt:lpstr>Аттестационные комиссии</vt:lpstr>
      <vt:lpstr>Слайд 12</vt:lpstr>
      <vt:lpstr>Аттестация педагогических работников осуществляется в следующие сроки:  </vt:lpstr>
      <vt:lpstr>Результат аттестации </vt:lpstr>
      <vt:lpstr> Аттестация педагогических работников в целях подтверждения соответствия занимаемой должности</vt:lpstr>
      <vt:lpstr>Слайд 16</vt:lpstr>
      <vt:lpstr>Педагогический работник признается соответствующим занимаемой должности если он: </vt:lpstr>
      <vt:lpstr>Закон Луганской Народной Республики «Об образовании» от 30.09.2016  №128-II </vt:lpstr>
      <vt:lpstr>По результатам аттестации педагогического работника АК организации принимает решение: </vt:lpstr>
      <vt:lpstr>Слайд 20</vt:lpstr>
      <vt:lpstr>Аттестацию на соответствие занимаемой должности не проходят:</vt:lpstr>
      <vt:lpstr>Слайд 22</vt:lpstr>
      <vt:lpstr>Аттестация педагогических работников в целях установления квалификационной категории, присвоения педагогического звания</vt:lpstr>
      <vt:lpstr>Слайд 24</vt:lpstr>
      <vt:lpstr>Слайд 25</vt:lpstr>
      <vt:lpstr>По результатам аттестации аттестационная комиссия принимает одно из следующих решений: </vt:lpstr>
      <vt:lpstr>Слайд 27</vt:lpstr>
      <vt:lpstr>Слайд 28</vt:lpstr>
      <vt:lpstr>Процедура экспертизы уровня квалификации педагогических работников</vt:lpstr>
      <vt:lpstr>Аттестация руководителей кружков, мастеров производственного обучения (и др.)  (установление тарифных разрядов)</vt:lpstr>
      <vt:lpstr>Письмо Министерства образования и науки  Луганской Народной Республики От  08.07.2018 № 09-5568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кадры</cp:lastModifiedBy>
  <cp:revision>178</cp:revision>
  <dcterms:created xsi:type="dcterms:W3CDTF">2012-03-14T18:41:49Z</dcterms:created>
  <dcterms:modified xsi:type="dcterms:W3CDTF">2019-09-18T13:06:44Z</dcterms:modified>
</cp:coreProperties>
</file>